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599525" cy="32399288"/>
  <p:notesSz cx="6858000" cy="9144000"/>
  <p:embeddedFontLst>
    <p:embeddedFont>
      <p:font typeface="Economica Bold" panose="020B0604020202020204" charset="0"/>
      <p:regular r:id="rId4"/>
    </p:embeddedFont>
    <p:embeddedFont>
      <p:font typeface="Montserrat" panose="00000500000000000000" pitchFamily="2" charset="0"/>
      <p:regular r:id="rId5"/>
    </p:embeddedFont>
  </p:embeddedFontLst>
  <p:defaultTextStyle>
    <a:defPPr>
      <a:defRPr lang="en-US"/>
    </a:defPPr>
    <a:lvl1pPr marL="0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1pPr>
    <a:lvl2pPr marL="326578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2pPr>
    <a:lvl3pPr marL="653156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3pPr>
    <a:lvl4pPr marL="979734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4pPr>
    <a:lvl5pPr marL="1306312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5pPr>
    <a:lvl6pPr marL="1632890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6pPr>
    <a:lvl7pPr marL="1959468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7pPr>
    <a:lvl8pPr marL="2286046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8pPr>
    <a:lvl9pPr marL="2612624" algn="l" defTabSz="653156" rtl="0" eaLnBrk="1" latinLnBrk="0" hangingPunct="1">
      <a:defRPr sz="128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19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702" y="552"/>
      </p:cViewPr>
      <p:guideLst>
        <p:guide orient="horz" pos="1620"/>
        <p:guide pos="19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18.09.2026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6338" y="512763"/>
            <a:ext cx="17113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53156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1pPr>
    <a:lvl2pPr marL="326578" algn="l" defTabSz="653156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2pPr>
    <a:lvl3pPr marL="653156" algn="l" defTabSz="653156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3pPr>
    <a:lvl4pPr marL="979734" algn="l" defTabSz="653156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4pPr>
    <a:lvl5pPr marL="1306312" algn="l" defTabSz="653156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5pPr>
    <a:lvl6pPr marL="1632890" algn="l" defTabSz="653156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6pPr>
    <a:lvl7pPr marL="1959468" algn="l" defTabSz="653156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7pPr>
    <a:lvl8pPr marL="2286046" algn="l" defTabSz="653156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8pPr>
    <a:lvl9pPr marL="2612624" algn="l" defTabSz="653156" rtl="0" eaLnBrk="1" latinLnBrk="0" hangingPunct="1">
      <a:defRPr sz="85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16338" y="512763"/>
            <a:ext cx="17113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402" y="1597584"/>
            <a:ext cx="5183886" cy="11023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803" y="2914222"/>
            <a:ext cx="4269083" cy="13142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754" y="3304690"/>
            <a:ext cx="5183886" cy="102140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754" y="2179715"/>
            <a:ext cx="5183886" cy="11249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934" y="1199974"/>
            <a:ext cx="2693588" cy="33939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00167" y="1199974"/>
            <a:ext cx="2693588" cy="33939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934" y="1151166"/>
            <a:ext cx="2694647" cy="4797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934" y="1630917"/>
            <a:ext cx="2694647" cy="29630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050" y="1151166"/>
            <a:ext cx="2695705" cy="4797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050" y="1630917"/>
            <a:ext cx="2695705" cy="296303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935" y="204758"/>
            <a:ext cx="2006427" cy="87140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4418" y="204758"/>
            <a:ext cx="3409337" cy="4389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935" y="1076167"/>
            <a:ext cx="2006427" cy="35177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5386" y="3599921"/>
            <a:ext cx="3659214" cy="4249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5386" y="459514"/>
            <a:ext cx="3659214" cy="30856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5386" y="4024912"/>
            <a:ext cx="3659214" cy="60355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21550" y="205949"/>
            <a:ext cx="1372205" cy="43879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934" y="205949"/>
            <a:ext cx="4014971" cy="4387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935" y="205948"/>
            <a:ext cx="5488820" cy="857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935" y="1199974"/>
            <a:ext cx="5488820" cy="3393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934" y="4766562"/>
            <a:ext cx="1423028" cy="2738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3719" y="4766562"/>
            <a:ext cx="1931252" cy="2738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70727" y="4766562"/>
            <a:ext cx="1423028" cy="2738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8065">
            <a:off x="76852" y="30455233"/>
            <a:ext cx="21467056" cy="71165"/>
          </a:xfrm>
          <a:prstGeom prst="line">
            <a:avLst/>
          </a:prstGeom>
          <a:ln w="190500" cap="rnd">
            <a:solidFill>
              <a:srgbClr val="994B21">
                <a:alpha val="46667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20392" y="-3710"/>
            <a:ext cx="21579133" cy="3505034"/>
            <a:chOff x="89159" y="5951"/>
            <a:chExt cx="42518429" cy="6853555"/>
          </a:xfrm>
        </p:grpSpPr>
        <p:sp>
          <p:nvSpPr>
            <p:cNvPr id="5" name="Freeform 5"/>
            <p:cNvSpPr/>
            <p:nvPr/>
          </p:nvSpPr>
          <p:spPr>
            <a:xfrm>
              <a:off x="89159" y="5951"/>
              <a:ext cx="42518429" cy="6853555"/>
            </a:xfrm>
            <a:custGeom>
              <a:avLst/>
              <a:gdLst/>
              <a:ahLst/>
              <a:cxnLst/>
              <a:rect l="l" t="t" r="r" b="b"/>
              <a:pathLst>
                <a:path w="43205400" h="6853555">
                  <a:moveTo>
                    <a:pt x="0" y="0"/>
                  </a:moveTo>
                  <a:lnTo>
                    <a:pt x="43205400" y="0"/>
                  </a:lnTo>
                  <a:lnTo>
                    <a:pt x="43205400" y="6853555"/>
                  </a:lnTo>
                  <a:lnTo>
                    <a:pt x="0" y="68535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4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3792"/>
                        </a14:imgEffect>
                        <a14:imgEffect>
                          <a14:saturation sat="124000"/>
                        </a14:imgEffect>
                      </a14:imgLayer>
                    </a14:imgProps>
                  </a:ext>
                </a:extLst>
              </a:blip>
              <a:stretch>
                <a:fillRect t="-193790" b="-125431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88962" y="235876"/>
            <a:ext cx="3110446" cy="283429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t="-1020" b="-102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" name="Freeform 8"/>
          <p:cNvSpPr/>
          <p:nvPr/>
        </p:nvSpPr>
        <p:spPr>
          <a:xfrm>
            <a:off x="17731474" y="147510"/>
            <a:ext cx="3413338" cy="2922665"/>
          </a:xfrm>
          <a:custGeom>
            <a:avLst/>
            <a:gdLst/>
            <a:ahLst/>
            <a:cxnLst/>
            <a:rect l="l" t="t" r="r" b="b"/>
            <a:pathLst>
              <a:path w="4708930" h="3947486">
                <a:moveTo>
                  <a:pt x="0" y="0"/>
                </a:moveTo>
                <a:lnTo>
                  <a:pt x="4708930" y="0"/>
                </a:lnTo>
                <a:lnTo>
                  <a:pt x="4708930" y="3947486"/>
                </a:lnTo>
                <a:lnTo>
                  <a:pt x="0" y="39474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9" name="TextBox 9"/>
          <p:cNvSpPr txBox="1"/>
          <p:nvPr/>
        </p:nvSpPr>
        <p:spPr>
          <a:xfrm>
            <a:off x="-445764" y="3550438"/>
            <a:ext cx="21933450" cy="2056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00"/>
              </a:lnSpc>
            </a:pPr>
            <a:r>
              <a:rPr lang="en-US" sz="9600" b="1" dirty="0" err="1">
                <a:solidFill>
                  <a:srgbClr val="994B21"/>
                </a:solidFill>
                <a:ea typeface="Montserrat"/>
                <a:cs typeface="Arial" panose="020B0604020202020204" pitchFamily="34" charset="0"/>
                <a:sym typeface="Montserrat"/>
              </a:rPr>
              <a:t>Título</a:t>
            </a:r>
            <a:r>
              <a:rPr lang="en-US" sz="9600" b="1" dirty="0">
                <a:solidFill>
                  <a:srgbClr val="994B21"/>
                </a:solidFill>
                <a:ea typeface="Montserrat"/>
                <a:cs typeface="Arial" panose="020B0604020202020204" pitchFamily="34" charset="0"/>
                <a:sym typeface="Montserrat"/>
              </a:rPr>
              <a:t> do </a:t>
            </a:r>
            <a:r>
              <a:rPr lang="en-US" sz="9600" b="1" dirty="0" err="1">
                <a:solidFill>
                  <a:srgbClr val="994B21"/>
                </a:solidFill>
                <a:ea typeface="Montserrat"/>
                <a:cs typeface="Arial" panose="020B0604020202020204" pitchFamily="34" charset="0"/>
                <a:sym typeface="Montserrat"/>
              </a:rPr>
              <a:t>trabalho</a:t>
            </a:r>
            <a:endParaRPr lang="en-US" sz="9600" b="1" dirty="0">
              <a:solidFill>
                <a:srgbClr val="994B21"/>
              </a:solidFill>
              <a:ea typeface="Montserrat"/>
              <a:cs typeface="Arial" panose="020B0604020202020204" pitchFamily="34" charset="0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35620" y="6508956"/>
            <a:ext cx="19604483" cy="1752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3600" dirty="0">
                <a:solidFill>
                  <a:srgbClr val="994B21"/>
                </a:solidFill>
                <a:latin typeface="Montserrat"/>
                <a:ea typeface="Montserrat"/>
                <a:cs typeface="Montserrat"/>
                <a:sym typeface="Montserrat"/>
              </a:rPr>
              <a:t>AUTORES: 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SOBRENOME, Nome¹; SOBRENOME, Nome²;...</a:t>
            </a:r>
          </a:p>
          <a:p>
            <a:pPr algn="ctr">
              <a:lnSpc>
                <a:spcPts val="6480"/>
              </a:lnSpc>
            </a:pP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¹Informações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sobre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o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autor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(Nome do cargo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ou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função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 da </a:t>
            </a:r>
            <a:r>
              <a:rPr lang="en-US" sz="36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instituição</a:t>
            </a:r>
            <a:r>
              <a:rPr lang="en-US" sz="36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e-mail)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66302" y="9453522"/>
            <a:ext cx="18973801" cy="6078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20"/>
              </a:lnSpc>
            </a:pPr>
            <a:r>
              <a:rPr lang="en-US" sz="4000" dirty="0">
                <a:solidFill>
                  <a:srgbClr val="994B21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CORPO: </a:t>
            </a:r>
            <a:r>
              <a:rPr lang="en-US" sz="4000" dirty="0" err="1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Subdividir</a:t>
            </a: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nos</a:t>
            </a: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tópicos</a:t>
            </a: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abordados</a:t>
            </a: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 no </a:t>
            </a:r>
            <a:r>
              <a:rPr lang="en-US" sz="4000" dirty="0" err="1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trabalho</a:t>
            </a: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 da forma </a:t>
            </a:r>
            <a:r>
              <a:rPr lang="en-US" sz="4000" dirty="0" err="1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que</a:t>
            </a: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 achar </a:t>
            </a:r>
            <a:r>
              <a:rPr lang="en-US" sz="4000" dirty="0" err="1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mais</a:t>
            </a: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adequada</a:t>
            </a: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. </a:t>
            </a:r>
          </a:p>
          <a:p>
            <a:pPr algn="ctr">
              <a:lnSpc>
                <a:spcPts val="7920"/>
              </a:lnSpc>
            </a:pPr>
            <a:endParaRPr lang="en-US" sz="4000" dirty="0">
              <a:solidFill>
                <a:srgbClr val="000000"/>
              </a:solidFill>
              <a:latin typeface="+mj-lt"/>
              <a:ea typeface="Montserrat"/>
              <a:cs typeface="Arial" panose="020B0604020202020204" pitchFamily="34" charset="0"/>
              <a:sym typeface="Montserrat"/>
            </a:endParaRPr>
          </a:p>
          <a:p>
            <a:pPr algn="ctr">
              <a:lnSpc>
                <a:spcPts val="7920"/>
              </a:lnSpc>
            </a:pP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Fonte de </a:t>
            </a:r>
            <a:r>
              <a:rPr lang="en-US" sz="4000" dirty="0" err="1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tamanho</a:t>
            </a: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legível</a:t>
            </a: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. </a:t>
            </a:r>
          </a:p>
          <a:p>
            <a:pPr algn="ctr">
              <a:lnSpc>
                <a:spcPts val="7920"/>
              </a:lnSpc>
            </a:pPr>
            <a:endParaRPr lang="en-US" sz="4000" dirty="0">
              <a:solidFill>
                <a:srgbClr val="000000"/>
              </a:solidFill>
              <a:latin typeface="+mj-lt"/>
              <a:ea typeface="Montserrat"/>
              <a:cs typeface="Arial" panose="020B0604020202020204" pitchFamily="34" charset="0"/>
              <a:sym typeface="Montserrat"/>
            </a:endParaRPr>
          </a:p>
          <a:p>
            <a:pPr algn="ctr">
              <a:lnSpc>
                <a:spcPts val="7920"/>
              </a:lnSpc>
            </a:pPr>
            <a:r>
              <a:rPr lang="en-US" sz="4000" dirty="0" err="1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Incluir</a:t>
            </a: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 as imagens, </a:t>
            </a:r>
            <a:r>
              <a:rPr lang="en-US" sz="4000" dirty="0" err="1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gráficos</a:t>
            </a: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 e </a:t>
            </a:r>
            <a:r>
              <a:rPr lang="en-US" sz="4000" dirty="0" err="1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tabelas</a:t>
            </a: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 e as </a:t>
            </a:r>
            <a:r>
              <a:rPr lang="en-US" sz="4000" dirty="0" err="1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principais</a:t>
            </a: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+mj-lt"/>
                <a:ea typeface="Montserrat"/>
                <a:cs typeface="Arial" panose="020B0604020202020204" pitchFamily="34" charset="0"/>
                <a:sym typeface="Montserrat"/>
              </a:rPr>
              <a:t>referências</a:t>
            </a:r>
            <a:r>
              <a:rPr lang="en-US" sz="4000" dirty="0">
                <a:solidFill>
                  <a:srgbClr val="000000"/>
                </a:solidFill>
                <a:latin typeface="+mj-lt"/>
                <a:ea typeface="Montserrat"/>
                <a:cs typeface="Montserrat"/>
                <a:sym typeface="Montserrat"/>
              </a:rPr>
              <a:t>. </a:t>
            </a:r>
          </a:p>
          <a:p>
            <a:pPr algn="ctr">
              <a:lnSpc>
                <a:spcPts val="7920"/>
              </a:lnSpc>
            </a:pPr>
            <a:endParaRPr lang="en-US" sz="66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-2613150" y="30551579"/>
            <a:ext cx="26825823" cy="1269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sz="5400" dirty="0" err="1">
                <a:solidFill>
                  <a:srgbClr val="000000"/>
                </a:solidFill>
                <a:latin typeface="+mj-lt"/>
                <a:ea typeface="Yeseva One"/>
                <a:cs typeface="Yeseva One"/>
                <a:sym typeface="Yeseva One"/>
              </a:rPr>
              <a:t>Instituições</a:t>
            </a:r>
            <a:r>
              <a:rPr lang="en-US" sz="5400" dirty="0">
                <a:solidFill>
                  <a:srgbClr val="000000"/>
                </a:solidFill>
                <a:latin typeface="+mj-lt"/>
                <a:ea typeface="Yeseva One"/>
                <a:cs typeface="Yeseva One"/>
                <a:sym typeface="Yeseva One"/>
              </a:rPr>
              <a:t>, </a:t>
            </a:r>
            <a:r>
              <a:rPr lang="en-US" sz="5400" dirty="0" err="1">
                <a:solidFill>
                  <a:srgbClr val="000000"/>
                </a:solidFill>
                <a:latin typeface="+mj-lt"/>
                <a:ea typeface="Yeseva One"/>
                <a:cs typeface="Yeseva One"/>
                <a:sym typeface="Yeseva One"/>
              </a:rPr>
              <a:t>empresas</a:t>
            </a:r>
            <a:r>
              <a:rPr lang="en-US" sz="5400" dirty="0">
                <a:solidFill>
                  <a:srgbClr val="000000"/>
                </a:solidFill>
                <a:latin typeface="+mj-lt"/>
                <a:ea typeface="Yeseva One"/>
                <a:cs typeface="Yeseva One"/>
                <a:sym typeface="Yeseva One"/>
              </a:rPr>
              <a:t>, </a:t>
            </a:r>
            <a:r>
              <a:rPr lang="en-US" sz="5400" dirty="0" err="1">
                <a:solidFill>
                  <a:srgbClr val="000000"/>
                </a:solidFill>
                <a:latin typeface="+mj-lt"/>
                <a:ea typeface="Yeseva One"/>
                <a:cs typeface="Yeseva One"/>
                <a:sym typeface="Yeseva One"/>
              </a:rPr>
              <a:t>orgãos</a:t>
            </a:r>
            <a:r>
              <a:rPr lang="en-US" sz="5400" dirty="0">
                <a:solidFill>
                  <a:srgbClr val="000000"/>
                </a:solidFill>
                <a:latin typeface="+mj-lt"/>
                <a:ea typeface="Yeseva One"/>
                <a:cs typeface="Yeseva One"/>
                <a:sym typeface="Yeseva One"/>
              </a:rPr>
              <a:t> </a:t>
            </a:r>
            <a:r>
              <a:rPr lang="en-US" sz="5400" dirty="0" err="1">
                <a:solidFill>
                  <a:srgbClr val="000000"/>
                </a:solidFill>
                <a:latin typeface="+mj-lt"/>
                <a:ea typeface="Yeseva One"/>
                <a:cs typeface="Yeseva One"/>
                <a:sym typeface="Yeseva One"/>
              </a:rPr>
              <a:t>financiadores</a:t>
            </a:r>
            <a:r>
              <a:rPr lang="en-US" sz="5400" dirty="0">
                <a:solidFill>
                  <a:srgbClr val="000000"/>
                </a:solidFill>
                <a:latin typeface="+mj-lt"/>
                <a:ea typeface="Yeseva One"/>
                <a:cs typeface="Yeseva One"/>
                <a:sym typeface="Yeseva One"/>
              </a:rPr>
              <a:t> e </a:t>
            </a:r>
            <a:r>
              <a:rPr lang="en-US" sz="5400" dirty="0" err="1">
                <a:solidFill>
                  <a:srgbClr val="000000"/>
                </a:solidFill>
                <a:latin typeface="+mj-lt"/>
                <a:ea typeface="Yeseva One"/>
                <a:cs typeface="Yeseva One"/>
                <a:sym typeface="Yeseva One"/>
              </a:rPr>
              <a:t>afins</a:t>
            </a:r>
            <a:endParaRPr lang="en-US" sz="5400" dirty="0">
              <a:solidFill>
                <a:srgbClr val="000000"/>
              </a:solidFill>
              <a:latin typeface="+mj-lt"/>
              <a:ea typeface="Yeseva One"/>
              <a:cs typeface="Yeseva One"/>
              <a:sym typeface="Yeseva One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-1388005" y="-5045107"/>
            <a:ext cx="22343449" cy="9581610"/>
            <a:chOff x="0" y="-66675"/>
            <a:chExt cx="29791265" cy="12775480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66675"/>
              <a:ext cx="13919712" cy="6351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79"/>
                </a:lnSpc>
              </a:pPr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8031" y="1030196"/>
              <a:ext cx="29773234" cy="19663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519"/>
                </a:lnSpc>
              </a:pPr>
              <a:endParaRPr lang="en-US" sz="11999" b="1" dirty="0">
                <a:solidFill>
                  <a:srgbClr val="000000"/>
                </a:solidFill>
                <a:latin typeface="Economica Bold"/>
                <a:ea typeface="Economica Bold"/>
                <a:cs typeface="Economica Bold"/>
                <a:sym typeface="Economica Bold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359" y="12112145"/>
              <a:ext cx="13919712" cy="596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</a:pPr>
              <a:endParaRPr dirty="0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B078FE5-4C5C-6893-0C5A-76D6E62AB112}"/>
              </a:ext>
            </a:extLst>
          </p:cNvPr>
          <p:cNvSpPr txBox="1"/>
          <p:nvPr/>
        </p:nvSpPr>
        <p:spPr>
          <a:xfrm>
            <a:off x="4398962" y="578644"/>
            <a:ext cx="1287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7200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586454B-99FB-72B2-D85C-129C95DC6160}"/>
              </a:ext>
            </a:extLst>
          </p:cNvPr>
          <p:cNvSpPr txBox="1"/>
          <p:nvPr/>
        </p:nvSpPr>
        <p:spPr>
          <a:xfrm>
            <a:off x="4422440" y="454680"/>
            <a:ext cx="119263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/>
              <a:t>XXXIV Encontro </a:t>
            </a:r>
          </a:p>
          <a:p>
            <a:pPr algn="ctr"/>
            <a:r>
              <a:rPr lang="pt-BR" sz="7200" dirty="0"/>
              <a:t>XXVIII Congresso ABRAVAS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76</Words>
  <Application>Microsoft Office PowerPoint</Application>
  <PresentationFormat>Personalizar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Economica Bold</vt:lpstr>
      <vt:lpstr>Montserrat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Modelo_Banner_120x90cm__Congresso_ABRAVAS</dc:title>
  <cp:lastModifiedBy>Waldes Oliveira</cp:lastModifiedBy>
  <cp:revision>2</cp:revision>
  <dcterms:created xsi:type="dcterms:W3CDTF">2006-08-16T00:00:00Z</dcterms:created>
  <dcterms:modified xsi:type="dcterms:W3CDTF">2026-09-18T13:54:56Z</dcterms:modified>
  <dc:identifier>DAGyiJUxWJA</dc:identifier>
</cp:coreProperties>
</file>